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36" r:id="rId4"/>
    <p:sldId id="334" r:id="rId5"/>
    <p:sldId id="335" r:id="rId6"/>
    <p:sldId id="269" r:id="rId7"/>
    <p:sldId id="268" r:id="rId8"/>
    <p:sldId id="337" r:id="rId9"/>
    <p:sldId id="317" r:id="rId10"/>
    <p:sldId id="338" r:id="rId11"/>
    <p:sldId id="339" r:id="rId12"/>
    <p:sldId id="320" r:id="rId13"/>
    <p:sldId id="278" r:id="rId14"/>
    <p:sldId id="327" r:id="rId15"/>
    <p:sldId id="313" r:id="rId16"/>
    <p:sldId id="287" r:id="rId17"/>
    <p:sldId id="31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rela, Valerie" initials="VV" lastIdx="1" clrIdx="0">
    <p:extLst>
      <p:ext uri="{19B8F6BF-5375-455C-9EA6-DF929625EA0E}">
        <p15:presenceInfo xmlns:p15="http://schemas.microsoft.com/office/powerpoint/2012/main" userId="S::E45698@cabq.gov::5b52cbe0-2cb3-4c93-93ee-8c8d2a1169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0000FF"/>
    <a:srgbClr val="FF0000"/>
    <a:srgbClr val="FF5050"/>
    <a:srgbClr val="E2211C"/>
    <a:srgbClr val="E4211C"/>
    <a:srgbClr val="E22726"/>
    <a:srgbClr val="E02625"/>
    <a:srgbClr val="CC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all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0262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A-43B7-BB2A-E0FFCD3F80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C993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A-43B7-BB2A-E0FFCD3F80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A-43B7-BB2A-E0FFCD3F8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992128"/>
        <c:axId val="82993920"/>
      </c:barChart>
      <c:catAx>
        <c:axId val="8299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93920"/>
        <c:crosses val="autoZero"/>
        <c:auto val="1"/>
        <c:lblAlgn val="ctr"/>
        <c:lblOffset val="100"/>
        <c:noMultiLvlLbl val="0"/>
      </c:catAx>
      <c:valAx>
        <c:axId val="8299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99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all" spc="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026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71-4C85-A71B-9D8CF8C76247}"/>
              </c:ext>
            </c:extLst>
          </c:dPt>
          <c:dPt>
            <c:idx val="1"/>
            <c:bubble3D val="0"/>
            <c:spPr>
              <a:solidFill>
                <a:srgbClr val="CC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871-4C85-A71B-9D8CF8C76247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71-4C85-A71B-9D8CF8C76247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871-4C85-A71B-9D8CF8C7624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1-4C85-A71B-9D8CF8C76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75E95-5A56-4CA8-9B03-D1B05BBD1A9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6FCEA-D869-4372-9AF0-BDC8F96BC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B1C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"Open Enrollment is a crucial time each year. It occurs every May. You can change your health plans, enroll or dis-enroll in benefits, add or remove dependents, and re-enroll in FSA benefits. Changes made during this period take effect on July 1</a:t>
            </a:r>
            <a:r>
              <a:rPr lang="en-US" sz="1800" baseline="30000" dirty="0">
                <a:solidFill>
                  <a:srgbClr val="1B1C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rgbClr val="1B1C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1CF1E-A14D-4AAF-A21A-1B68B0499F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8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1B1C1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"If you have any questions, you can reach the Human Resources, Insurance and Benefits Division on the 7th Floor of North City Hall. Our phone number is 768-3700 or you can dial 311. You can also email us at employeebenefits@cabq.gov or visit our website at cabq.gov/benefits. The back pages of your benefit guide include websites and phone numbers for all vendors."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31CF1E-A14D-4AAF-A21A-1B68B0499F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9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2A9538-5EF8-4BB4-8B1D-1FCFF1C56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9444" r="11184" b="20555"/>
          <a:stretch/>
        </p:blipFill>
        <p:spPr>
          <a:xfrm>
            <a:off x="0" y="-838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28600"/>
            <a:ext cx="4343400" cy="1266918"/>
          </a:xfrm>
        </p:spPr>
        <p:txBody>
          <a:bodyPr/>
          <a:lstStyle>
            <a:lvl1pPr>
              <a:defRPr sz="48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New Employee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95106"/>
            <a:ext cx="5638800" cy="1757694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FBC7-7F1F-41AC-9A3F-F3519996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97D895-4EC0-4B38-A7C2-C350561D1C50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2470-4DCB-411D-A134-3CA500AE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D4C4D-FAE3-4BD3-B6E3-4282DF60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91D505-0F99-4C94-BF15-BBFDB8B613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93F12-18E6-4408-B524-04134C3D7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75" y="3429000"/>
            <a:ext cx="1226825" cy="31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2BCC3C-7572-407B-8549-3D17BFEEA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82"/>
                    </a14:imgEffect>
                    <a14:imgEffect>
                      <a14:saturation sat="0"/>
                    </a14:imgEffect>
                    <a14:imgEffect>
                      <a14:brightnessContrast bright="-1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94CB81-6759-4D49-AFC7-0C42231E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381000"/>
            <a:ext cx="1143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BA12AA5-AC7D-4FFB-A064-F9C1AAA65AD2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30F103-F462-49F9-BD5B-1640FE53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548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DAC21A-37D2-483E-B51D-2A87BADF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71BA2-E43B-4870-9DDD-211C47887B0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4D5B1-69BF-4F2B-8977-0A05BEEC3B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062"/>
            <a:ext cx="1905000" cy="10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E3C4CF-422B-4302-9C2C-233A3DF23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E026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3816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3423FF-B7FB-42AA-BC5F-D4708D6E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366712"/>
            <a:ext cx="1143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BD7691F-A5D5-49CF-93DC-CAFD98F4E2AB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97CE16-3B8A-4A9C-883A-B6422300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C27BC0-7CE8-4845-871B-71F10146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5CD8C-D00B-4AF3-AA29-B158885D016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7396B-5D0C-426C-A633-0F5E05C27B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657600"/>
            <a:ext cx="971083" cy="25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AB56A3-D395-4683-9B52-6390560AD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E026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714A5F-BA8C-4B10-955B-6AF43B31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7600" y="357187"/>
            <a:ext cx="1219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1AABF6F-22C4-4FEC-8813-392ED3301245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763036-EED3-4E4C-B92F-54898731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57B957-59C1-46AD-AA5B-17996455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1338-2059-493C-9FB3-5F62D80AD1E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698A4A-FE8F-41D5-8454-7D47895D50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657600"/>
            <a:ext cx="971083" cy="25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AB56A3-D395-4683-9B52-6390560AD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066" y="4800600"/>
            <a:ext cx="6341534" cy="566738"/>
          </a:xfrm>
        </p:spPr>
        <p:txBody>
          <a:bodyPr anchor="b"/>
          <a:lstStyle>
            <a:lvl1pPr algn="l">
              <a:defRPr sz="2000" b="1">
                <a:solidFill>
                  <a:srgbClr val="E026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6066" y="5367338"/>
            <a:ext cx="6341534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714A5F-BA8C-4B10-955B-6AF43B31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7600" y="357187"/>
            <a:ext cx="1219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1AABF6F-22C4-4FEC-8813-392ED3301245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763036-EED3-4E4C-B92F-54898731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57B957-59C1-46AD-AA5B-17996455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1338-2059-493C-9FB3-5F62D80AD1E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66FB0B-AE46-45E4-94ED-37672D1257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657600"/>
            <a:ext cx="971083" cy="2530365"/>
          </a:xfrm>
          <a:prstGeom prst="rect">
            <a:avLst/>
          </a:prstGeom>
        </p:spPr>
      </p:pic>
      <p:sp>
        <p:nvSpPr>
          <p:cNvPr id="10" name="Media Placeholder 12">
            <a:extLst>
              <a:ext uri="{FF2B5EF4-FFF2-40B4-BE49-F238E27FC236}">
                <a16:creationId xmlns:a16="http://schemas.microsoft.com/office/drawing/2014/main" id="{3FB0F2B2-057D-42B4-AAA9-48F6EC61D550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125538" y="1143000"/>
            <a:ext cx="6341534" cy="3429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C58E2C-E7C8-4F0B-8680-DB3D190C3781}"/>
              </a:ext>
            </a:extLst>
          </p:cNvPr>
          <p:cNvSpPr/>
          <p:nvPr userDrawn="1"/>
        </p:nvSpPr>
        <p:spPr>
          <a:xfrm>
            <a:off x="1126066" y="1143000"/>
            <a:ext cx="6341534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300F22-5009-40CB-A807-70A8F5A77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-2720976" y="2857500"/>
            <a:ext cx="6584952" cy="1143000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7E44B-B8AA-4783-8708-5FAE0DB5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5181" y="317154"/>
            <a:ext cx="114300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4D5DCE-D5D6-4C61-81B3-06F87F1D9141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9EEE-40D1-4953-A47D-BFDC83DF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8819" y="6356350"/>
            <a:ext cx="442098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C1007-31A2-49C0-BF34-A4268DE4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6A34B-83CC-40DC-BA46-63B827245A3F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7B3AA06-2F0C-413C-8C45-78881D6AF42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1100588"/>
              </p:ext>
            </p:extLst>
          </p:nvPr>
        </p:nvGraphicFramePr>
        <p:xfrm>
          <a:off x="1524000" y="1219200"/>
          <a:ext cx="5867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EDC47A5-03A0-41C1-AE36-EEF4FAC277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657600"/>
            <a:ext cx="971083" cy="25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300F22-5009-40CB-A807-70A8F5A77F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-2720976" y="2857500"/>
            <a:ext cx="6584952" cy="1143000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7E44B-B8AA-4783-8708-5FAE0DB5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5181" y="317154"/>
            <a:ext cx="114300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34D5DCE-D5D6-4C61-81B3-06F87F1D9141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99EEE-40D1-4953-A47D-BFDC83DF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8819" y="6356350"/>
            <a:ext cx="442098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C1007-31A2-49C0-BF34-A4268DE4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6A34B-83CC-40DC-BA46-63B827245A3F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E813A55-ACDF-4C56-B493-97F941DD8AB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92442201"/>
              </p:ext>
            </p:extLst>
          </p:nvPr>
        </p:nvGraphicFramePr>
        <p:xfrm>
          <a:off x="1524000" y="1092200"/>
          <a:ext cx="64008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FCE375A-B9DA-4BEE-ACBC-43290D7B9B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657600"/>
            <a:ext cx="971083" cy="25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B7711-E475-4ED6-96B0-786E1F9D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CFC5-3B4D-4DE7-A396-B04A3D74CCCD}" type="datetimeFigureOut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85DB-C06A-4363-BF5A-52B11CB24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003A0-2DE0-4FA7-AEAC-90965C8D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8CF34-A29B-4AF4-88A0-DF34051AE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1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2A9538-5EF8-4BB4-8B1D-1FCFF1C56E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29444" r="11184" b="20555"/>
          <a:stretch/>
        </p:blipFill>
        <p:spPr>
          <a:xfrm>
            <a:off x="0" y="-125835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228600"/>
            <a:ext cx="4343400" cy="1266918"/>
          </a:xfrm>
        </p:spPr>
        <p:txBody>
          <a:bodyPr/>
          <a:lstStyle>
            <a:lvl1pPr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95106"/>
            <a:ext cx="5638800" cy="1757694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FBC7-7F1F-41AC-9A3F-F3519996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97D895-4EC0-4B38-A7C2-C350561D1C50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2470-4DCB-411D-A134-3CA500AE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148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D4C4D-FAE3-4BD3-B6E3-4282DF60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6800" y="6356350"/>
            <a:ext cx="2133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91D505-0F99-4C94-BF15-BBFDB8B613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65DEA-915E-49DC-AFD4-9A9E68FB8B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70524"/>
            <a:ext cx="2154784" cy="11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95863D-A570-4405-8C67-9B95E531A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77"/>
          <a:stretch/>
        </p:blipFill>
        <p:spPr>
          <a:xfrm>
            <a:off x="0" y="0"/>
            <a:ext cx="9144000" cy="686863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-2644775" y="2857500"/>
            <a:ext cx="6584949" cy="1143000"/>
          </a:xfrm>
        </p:spPr>
        <p:txBody>
          <a:bodyPr/>
          <a:lstStyle>
            <a:lvl1pPr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47800" y="228600"/>
            <a:ext cx="6096000" cy="59805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2A2E3-5467-4748-AE9A-41F97216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E4325D-8EF1-4822-BC3C-E32EBAF3AE9B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21568-C98D-4978-9619-0AB26399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45720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C790F-1DB3-40BD-9475-1A44EE25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136C50-C513-4335-B3B7-DE19EF8D911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F5EB9-8BFA-4014-AFDA-91478AA521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17" y="3657600"/>
            <a:ext cx="971083" cy="25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3BE246-8BBD-4E22-B3B1-63F8DDD7ED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72"/>
                    </a14:imgEffect>
                    <a14:imgEffect>
                      <a14:saturation sat="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66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rgbClr val="E026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52A9-C242-427E-B1C8-A9548051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228600"/>
            <a:ext cx="1143000" cy="365125"/>
          </a:xfrm>
        </p:spPr>
        <p:txBody>
          <a:bodyPr/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B6BB9C-9F97-44EA-BCFC-D1437F8533DF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FDED-50D6-46D6-AE55-EB6660DD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DDCD2-743D-4EDF-BB72-7F858145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E663E-8CB3-4B4D-BE61-B8ACD4ABDA4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D15CB-16ED-4FDF-AF99-46B4D3159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1000"/>
            <a:ext cx="1905000" cy="10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C2134F-77D7-412F-921C-AF459DD51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00"/>
            <a:ext cx="9144000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66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F6E51E-9CA1-4092-998C-9E9D889A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1513-5607-4B2C-BC9F-AB0B702FAC73}" type="datetimeFigureOut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C481B9-A73B-4974-A627-B2D26B315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510149-D117-4E9E-A9AB-A6B79396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FF04B-F0DC-4DEB-ACBB-0DF947279A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E2D9B2-306E-4D03-BB33-1DF6F77C2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 cap="all" baseline="0">
                <a:solidFill>
                  <a:srgbClr val="E026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 cap="all" baseline="0">
                <a:solidFill>
                  <a:srgbClr val="E026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ECAC019-8430-4C23-A16C-B4E55F74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6D59F-D235-4E85-B48F-771857550E86}" type="datetimeFigureOut">
              <a:rPr lang="en-US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3887BC-0EB8-4D74-B79B-3AE90029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53FA8D-DF64-4C75-BFB4-19FF16E7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6AA7-FA10-42EB-B11F-25AFD29AA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5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26B66B-DBBD-4FC3-A63B-0C27E8C22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7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F8F4DD-29EB-4D24-A1C9-2855744C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350838"/>
            <a:ext cx="1143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975414-CBD0-43C7-BFB7-9D156A039269}" type="datetimeFigureOut">
              <a:rPr lang="en-US" smtClean="0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D8C748-6F40-4AEE-80E1-D43CEC97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48F580-0626-402F-97AB-5281941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3654-B582-4327-B741-61DA5765CD0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4058A6-4F3B-4C0C-9A23-CCBF3091E6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062"/>
            <a:ext cx="1905000" cy="10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E10DBB-FD79-4C8A-8D5E-CA23D5802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5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/>
              <a:t>Master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F8F4DD-29EB-4D24-A1C9-2855744C6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350838"/>
            <a:ext cx="1143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975414-CBD0-43C7-BFB7-9D156A039269}" type="datetimeFigureOut">
              <a:rPr lang="en-US" smtClean="0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DD8C748-6F40-4AEE-80E1-D43CEC97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48F580-0626-402F-97AB-52819413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3654-B582-4327-B741-61DA5765CD0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F74525-DC9B-4724-9D21-26FBC3DB47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062"/>
            <a:ext cx="1905000" cy="10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F69DBC-79D8-481F-9BC2-898A436DE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9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94CB81-6759-4D49-AFC7-0C42231E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43800" y="381000"/>
            <a:ext cx="11430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BA12AA5-AC7D-4FFB-A064-F9C1AAA65AD2}" type="datetimeFigureOut">
              <a:rPr lang="en-US" smtClean="0"/>
              <a:pPr>
                <a:defRPr/>
              </a:pPr>
              <a:t>4/29/2026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30F103-F462-49F9-BD5B-1640FE53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548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DAC21A-37D2-483E-B51D-2A87BADF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71BA2-E43B-4870-9DDD-211C47887B0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E542B-1D9A-41F4-84E0-8478C0E7CF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062"/>
            <a:ext cx="1905000" cy="10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A77AA74-9D76-4144-9743-C65B3F3285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E687DB-E0A7-4B4F-9664-86B6690B4B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B0E5B-8A78-4A2E-A72D-3E9ED07A5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99F22E-FC35-4457-AC26-484C6E6A8F5D}" type="datetimeFigureOut">
              <a:rPr lang="en-US" smtClean="0"/>
              <a:pPr>
                <a:defRPr/>
              </a:pPr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7EE8A-E849-45D8-8C31-59928A25D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7530B-404F-4DF3-9B5D-581CDF7BF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955EFD-97E9-4021-9669-B18E895829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60" r:id="rId10"/>
    <p:sldLayoutId id="2147483656" r:id="rId11"/>
    <p:sldLayoutId id="2147483657" r:id="rId12"/>
    <p:sldLayoutId id="2147483663" r:id="rId13"/>
    <p:sldLayoutId id="2147483658" r:id="rId14"/>
    <p:sldLayoutId id="2147483662" r:id="rId15"/>
    <p:sldLayoutId id="2147483659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600" b="1" i="0" kern="1200" cap="all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mployeebenefits@cabq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32984-60B2-47F2-AEED-A58D07AAC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400" b="0" dirty="0"/>
              <a:t>Human Resources, Insurance and Benefits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4A6AC-E56B-4BE7-8913-226FABAA8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104" y="1655726"/>
            <a:ext cx="6251895" cy="1757694"/>
          </a:xfrm>
        </p:spPr>
        <p:txBody>
          <a:bodyPr/>
          <a:lstStyle/>
          <a:p>
            <a:r>
              <a:rPr lang="en-US" sz="4400" b="1" dirty="0"/>
              <a:t>Open Enrollment FY27</a:t>
            </a:r>
          </a:p>
          <a:p>
            <a:r>
              <a:rPr lang="en-US" sz="4400" b="1" dirty="0"/>
              <a:t>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354152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891CDF8F-6492-40B9-AAFB-312BA88CFF4B}"/>
              </a:ext>
            </a:extLst>
          </p:cNvPr>
          <p:cNvSpPr txBox="1">
            <a:spLocks/>
          </p:cNvSpPr>
          <p:nvPr/>
        </p:nvSpPr>
        <p:spPr>
          <a:xfrm>
            <a:off x="16002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6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dirty="0"/>
              <a:t>What’s New - GYM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464B759-0DC8-4FCB-95C8-DB3B715D608C}"/>
              </a:ext>
            </a:extLst>
          </p:cNvPr>
          <p:cNvSpPr txBox="1">
            <a:spLocks/>
          </p:cNvSpPr>
          <p:nvPr/>
        </p:nvSpPr>
        <p:spPr>
          <a:xfrm>
            <a:off x="457200" y="1447800"/>
            <a:ext cx="77724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29DCD-552B-4886-B25F-24D81EB2EF5D}"/>
              </a:ext>
            </a:extLst>
          </p:cNvPr>
          <p:cNvSpPr txBox="1"/>
          <p:nvPr/>
        </p:nvSpPr>
        <p:spPr>
          <a:xfrm>
            <a:off x="685800" y="1676400"/>
            <a:ext cx="8229600" cy="196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Gym Benefit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Positive Enrollment</a:t>
            </a:r>
          </a:p>
          <a:p>
            <a:pPr marL="1252728" lvl="2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$25 imputed tax is eliminated</a:t>
            </a:r>
          </a:p>
          <a:p>
            <a:pPr marL="1252728" lvl="2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$5 employee deduction</a:t>
            </a:r>
          </a:p>
        </p:txBody>
      </p:sp>
    </p:spTree>
    <p:extLst>
      <p:ext uri="{BB962C8B-B14F-4D97-AF65-F5344CB8AC3E}">
        <p14:creationId xmlns:p14="http://schemas.microsoft.com/office/powerpoint/2010/main" val="13715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3F05201-7D5E-4508-8254-8AD40A790A00}"/>
              </a:ext>
            </a:extLst>
          </p:cNvPr>
          <p:cNvSpPr txBox="1">
            <a:spLocks/>
          </p:cNvSpPr>
          <p:nvPr/>
        </p:nvSpPr>
        <p:spPr>
          <a:xfrm>
            <a:off x="16764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6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dirty="0"/>
              <a:t>What’s New - FSA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1D59BA0-AB0A-4510-9790-7F0A545A674C}"/>
              </a:ext>
            </a:extLst>
          </p:cNvPr>
          <p:cNvSpPr txBox="1">
            <a:spLocks/>
          </p:cNvSpPr>
          <p:nvPr/>
        </p:nvSpPr>
        <p:spPr>
          <a:xfrm>
            <a:off x="457200" y="1447800"/>
            <a:ext cx="77724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Medical </a:t>
            </a:r>
          </a:p>
          <a:p>
            <a:pPr marL="114300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dirty="0">
                <a:ea typeface="Calibri" panose="020F0502020204030204" pitchFamily="34" charset="0"/>
              </a:rPr>
              <a:t>New annual maximum from $3,300 to $3,400 </a:t>
            </a:r>
          </a:p>
          <a:p>
            <a:pPr lvl="2" indent="-2286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dirty="0">
                <a:ea typeface="Calibri" panose="020F0502020204030204" pitchFamily="34" charset="0"/>
              </a:rPr>
              <a:t>Rollover Increased from $660 to $680</a:t>
            </a:r>
          </a:p>
          <a:p>
            <a:pPr lvl="2" indent="-2286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n-US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Daycare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ea typeface="Calibri" panose="020F0502020204030204" pitchFamily="34" charset="0"/>
              </a:rPr>
              <a:t>New annual maximum from $5,000 to $7,500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ea typeface="Calibri" panose="020F0502020204030204" pitchFamily="34" charset="0"/>
              </a:rPr>
              <a:t>REMINDER – New Mexico has Universal Childcare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Calibri" panose="020F0502020204030204" pitchFamily="34" charset="0"/>
              </a:rPr>
              <a:t>Parking</a:t>
            </a:r>
          </a:p>
          <a:p>
            <a:pPr marL="114300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ea typeface="Calibri" panose="020F0502020204030204" pitchFamily="34" charset="0"/>
              </a:rPr>
              <a:t>New monthly maximum from $325 to $340</a:t>
            </a:r>
          </a:p>
        </p:txBody>
      </p:sp>
    </p:spTree>
    <p:extLst>
      <p:ext uri="{BB962C8B-B14F-4D97-AF65-F5344CB8AC3E}">
        <p14:creationId xmlns:p14="http://schemas.microsoft.com/office/powerpoint/2010/main" val="126630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1456684"/>
            <a:ext cx="8229600" cy="1143000"/>
          </a:xfrm>
        </p:spPr>
        <p:txBody>
          <a:bodyPr/>
          <a:lstStyle/>
          <a:p>
            <a:r>
              <a:rPr lang="en-US" sz="3700" dirty="0"/>
              <a:t>What’s New- Medical Changes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4A05A5-79D8-40A4-A496-5A5661FC3105}"/>
              </a:ext>
            </a:extLst>
          </p:cNvPr>
          <p:cNvSpPr txBox="1"/>
          <p:nvPr/>
        </p:nvSpPr>
        <p:spPr>
          <a:xfrm>
            <a:off x="990600" y="6482448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38428" lvl="2" indent="-342900" algn="ctr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Remove GLP-1s for weight loss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FBDCDBE-D1BB-494D-9A5C-FD7AAD7D0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26610"/>
              </p:ext>
            </p:extLst>
          </p:nvPr>
        </p:nvGraphicFramePr>
        <p:xfrm>
          <a:off x="609600" y="2895600"/>
          <a:ext cx="8128000" cy="3505200"/>
        </p:xfrm>
        <a:graphic>
          <a:graphicData uri="http://schemas.openxmlformats.org/drawingml/2006/table">
            <a:tbl>
              <a:tblPr firstRow="1" bandRow="1"/>
              <a:tblGrid>
                <a:gridCol w="2032000">
                  <a:extLst>
                    <a:ext uri="{9D8B030D-6E8A-4147-A177-3AD203B41FA5}">
                      <a16:colId xmlns:a16="http://schemas.microsoft.com/office/drawing/2014/main" val="31514402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18223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989466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9043564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5CDCE"/>
                      </a:solidFill>
                    </a:lnT>
                    <a:lnB w="12700" cmpd="sng">
                      <a:solidFill>
                        <a:srgbClr val="F5CDC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Previous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5CDCE"/>
                      </a:solidFill>
                    </a:lnT>
                    <a:lnB w="12700" cmpd="sng">
                      <a:solidFill>
                        <a:srgbClr val="F5CDC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New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5CDCE"/>
                      </a:solidFill>
                    </a:lnT>
                    <a:lnB w="12700" cmpd="sng">
                      <a:solidFill>
                        <a:srgbClr val="F5CDC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5CDCE"/>
                      </a:solidFill>
                    </a:lnT>
                    <a:lnB w="12700" cmpd="sng">
                      <a:solidFill>
                        <a:srgbClr val="F5CDC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30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Inpatient copay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5CDCE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$500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5CDCE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$750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5CDCE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5CDCE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284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Outpatient copay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$500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$750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9176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ER copay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$200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$300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336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Urgent Care copay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9627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PCP/SCP copay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EPO -$35/$50</a:t>
                      </a:r>
                      <a:br>
                        <a:rPr lang="en-US" dirty="0"/>
                      </a:br>
                      <a:r>
                        <a:rPr lang="en-US" dirty="0"/>
                        <a:t>PPO -$40/$55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EPO- $35/$60</a:t>
                      </a:r>
                      <a:br>
                        <a:rPr lang="en-US" dirty="0"/>
                      </a:br>
                      <a:r>
                        <a:rPr lang="en-US" dirty="0"/>
                        <a:t>PPO - $40/$60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7732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Behavioral Health copay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$35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25457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RX copay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5CDC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$10/$30/$50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5CDC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r>
                        <a:rPr lang="en-US" dirty="0"/>
                        <a:t>$15/$40/$65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5CDC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abon Next LT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F5CDCE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D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292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1F0382-6F16-430A-A4F5-8DCD49B845CD}"/>
              </a:ext>
            </a:extLst>
          </p:cNvPr>
          <p:cNvSpPr txBox="1"/>
          <p:nvPr/>
        </p:nvSpPr>
        <p:spPr>
          <a:xfrm>
            <a:off x="-53788" y="2411908"/>
            <a:ext cx="89154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1278" lvl="2" indent="-28575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Copays and prescription costs are increasing </a:t>
            </a:r>
          </a:p>
        </p:txBody>
      </p:sp>
    </p:spTree>
    <p:extLst>
      <p:ext uri="{BB962C8B-B14F-4D97-AF65-F5344CB8AC3E}">
        <p14:creationId xmlns:p14="http://schemas.microsoft.com/office/powerpoint/2010/main" val="25640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37" y="445744"/>
            <a:ext cx="7924800" cy="886009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E2211C"/>
                </a:solidFill>
              </a:rPr>
              <a:t>Medical premiums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943600"/>
            <a:ext cx="5486400" cy="804862"/>
          </a:xfrm>
        </p:spPr>
        <p:txBody>
          <a:bodyPr/>
          <a:lstStyle/>
          <a:p>
            <a:r>
              <a:rPr lang="en-US" dirty="0"/>
              <a:t>Bi-Weekly Medical Premium Deduction</a:t>
            </a: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54747741"/>
              </p:ext>
            </p:extLst>
          </p:nvPr>
        </p:nvGraphicFramePr>
        <p:xfrm>
          <a:off x="380998" y="1600200"/>
          <a:ext cx="8382003" cy="5029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2">
                  <a:extLst>
                    <a:ext uri="{9D8B030D-6E8A-4147-A177-3AD203B41FA5}">
                      <a16:colId xmlns:a16="http://schemas.microsoft.com/office/drawing/2014/main" val="332390475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93010378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8316024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9119383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2948539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79981285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3169957708"/>
                    </a:ext>
                  </a:extLst>
                </a:gridCol>
              </a:tblGrid>
              <a:tr h="11487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</a:t>
                      </a:r>
                    </a:p>
                  </a:txBody>
                  <a:tcPr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FY2026</a:t>
                      </a:r>
                    </a:p>
                  </a:txBody>
                  <a:tcPr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FY2027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FY2026</a:t>
                      </a:r>
                    </a:p>
                  </a:txBody>
                  <a:tcPr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FY2026</a:t>
                      </a:r>
                    </a:p>
                  </a:txBody>
                  <a:tcPr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91577"/>
                  </a:ext>
                </a:extLst>
              </a:tr>
              <a:tr h="970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$59.15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$63.56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$236.61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$254.35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$295.76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$317.94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514887"/>
                  </a:ext>
                </a:extLst>
              </a:tr>
              <a:tr h="970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$120.35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$129.38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$481.42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$517.52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$601.77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$646.90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956634"/>
                  </a:ext>
                </a:extLst>
              </a:tr>
              <a:tr h="970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$95.02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$102.14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$380.07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$408.58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$475.09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$510.72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33416"/>
                  </a:ext>
                </a:extLst>
              </a:tr>
              <a:tr h="970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$173.70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$186.72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$694.78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$746.90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$868.48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$933.62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11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BC3387-AEE0-4CBD-A8E6-3074915314F0}"/>
              </a:ext>
            </a:extLst>
          </p:cNvPr>
          <p:cNvSpPr txBox="1"/>
          <p:nvPr/>
        </p:nvSpPr>
        <p:spPr>
          <a:xfrm>
            <a:off x="-381000" y="1203510"/>
            <a:ext cx="89154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1278" lvl="2" indent="-28575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Medical premiums are increasing slightly per pay check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973DF7-1477-454D-A4D0-BF3F55E6E794}"/>
              </a:ext>
            </a:extLst>
          </p:cNvPr>
          <p:cNvSpPr txBox="1">
            <a:spLocks/>
          </p:cNvSpPr>
          <p:nvPr/>
        </p:nvSpPr>
        <p:spPr bwMode="auto">
          <a:xfrm>
            <a:off x="2514601" y="6585970"/>
            <a:ext cx="5486400" cy="32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Bi-Weekly Medical Premium Deduction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2178"/>
            <a:ext cx="7924800" cy="886009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E2211C"/>
                </a:solidFill>
              </a:rPr>
              <a:t>Dental premiums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4600" y="6260838"/>
            <a:ext cx="5486400" cy="324984"/>
          </a:xfrm>
        </p:spPr>
        <p:txBody>
          <a:bodyPr/>
          <a:lstStyle/>
          <a:p>
            <a:r>
              <a:rPr lang="en-US" dirty="0"/>
              <a:t>Bi-Weekly Medical Premium Deduction</a:t>
            </a: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78923987"/>
              </p:ext>
            </p:extLst>
          </p:nvPr>
        </p:nvGraphicFramePr>
        <p:xfrm>
          <a:off x="76199" y="1780486"/>
          <a:ext cx="8991602" cy="4479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3323904758"/>
                    </a:ext>
                  </a:extLst>
                </a:gridCol>
                <a:gridCol w="989077">
                  <a:extLst>
                    <a:ext uri="{9D8B030D-6E8A-4147-A177-3AD203B41FA5}">
                      <a16:colId xmlns:a16="http://schemas.microsoft.com/office/drawing/2014/main" val="1930103787"/>
                    </a:ext>
                  </a:extLst>
                </a:gridCol>
                <a:gridCol w="989075">
                  <a:extLst>
                    <a:ext uri="{9D8B030D-6E8A-4147-A177-3AD203B41FA5}">
                      <a16:colId xmlns:a16="http://schemas.microsoft.com/office/drawing/2014/main" val="2831602456"/>
                    </a:ext>
                  </a:extLst>
                </a:gridCol>
                <a:gridCol w="989075">
                  <a:extLst>
                    <a:ext uri="{9D8B030D-6E8A-4147-A177-3AD203B41FA5}">
                      <a16:colId xmlns:a16="http://schemas.microsoft.com/office/drawing/2014/main" val="2304649895"/>
                    </a:ext>
                  </a:extLst>
                </a:gridCol>
                <a:gridCol w="809245">
                  <a:extLst>
                    <a:ext uri="{9D8B030D-6E8A-4147-A177-3AD203B41FA5}">
                      <a16:colId xmlns:a16="http://schemas.microsoft.com/office/drawing/2014/main" val="2591193831"/>
                    </a:ext>
                  </a:extLst>
                </a:gridCol>
                <a:gridCol w="809245">
                  <a:extLst>
                    <a:ext uri="{9D8B030D-6E8A-4147-A177-3AD203B41FA5}">
                      <a16:colId xmlns:a16="http://schemas.microsoft.com/office/drawing/2014/main" val="1829485392"/>
                    </a:ext>
                  </a:extLst>
                </a:gridCol>
                <a:gridCol w="809245">
                  <a:extLst>
                    <a:ext uri="{9D8B030D-6E8A-4147-A177-3AD203B41FA5}">
                      <a16:colId xmlns:a16="http://schemas.microsoft.com/office/drawing/2014/main" val="1586774484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177998128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169957708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155105063"/>
                    </a:ext>
                  </a:extLst>
                </a:gridCol>
              </a:tblGrid>
              <a:tr h="11187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</a:t>
                      </a:r>
                    </a:p>
                  </a:txBody>
                  <a:tcPr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FY2026</a:t>
                      </a:r>
                    </a:p>
                  </a:txBody>
                  <a:tcPr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BCBS FY2027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FY2027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FY2026</a:t>
                      </a:r>
                    </a:p>
                  </a:txBody>
                  <a:tcPr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BCBS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FY2026</a:t>
                      </a:r>
                    </a:p>
                  </a:txBody>
                  <a:tcPr>
                    <a:solidFill>
                      <a:srgbClr val="E221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BCBS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FY2027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91577"/>
                  </a:ext>
                </a:extLst>
              </a:tr>
              <a:tr h="8374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$2.89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$2.89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$3.18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$11.56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$11.56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$12.71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$14.45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$14.45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$15.89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514887"/>
                  </a:ext>
                </a:extLst>
              </a:tr>
              <a:tr h="7887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Couple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$5.84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$5.84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$6.43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$23.38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$23.38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$25.71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$29.22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$29.22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$32.14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956634"/>
                  </a:ext>
                </a:extLst>
              </a:tr>
              <a:tr h="7170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S/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$6.42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$6.42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$7.06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$25.68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$25.68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$28.25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$32.10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$32.10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$35.31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733416"/>
                  </a:ext>
                </a:extLst>
              </a:tr>
              <a:tr h="9774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$8.69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$8.69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$9.56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$34.76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$34.76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$38.24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$43.45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$43.45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$47.80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119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F635E9-4CCC-4256-801B-2217AD56B3C8}"/>
              </a:ext>
            </a:extLst>
          </p:cNvPr>
          <p:cNvSpPr txBox="1"/>
          <p:nvPr/>
        </p:nvSpPr>
        <p:spPr>
          <a:xfrm>
            <a:off x="-313765" y="1108571"/>
            <a:ext cx="89154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1278" lvl="2" indent="-28575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Blue Care Dental premiums stay the same</a:t>
            </a:r>
          </a:p>
          <a:p>
            <a:pPr marL="1081278" lvl="2" indent="-28575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Delta Dental will cost a little more per pay check</a:t>
            </a:r>
          </a:p>
        </p:txBody>
      </p:sp>
    </p:spTree>
    <p:extLst>
      <p:ext uri="{BB962C8B-B14F-4D97-AF65-F5344CB8AC3E}">
        <p14:creationId xmlns:p14="http://schemas.microsoft.com/office/powerpoint/2010/main" val="44920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Contact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274838"/>
            <a:ext cx="74676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7th Floor – North City Hall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</a:rPr>
              <a:t>505-768-3700 or 311</a:t>
            </a:r>
          </a:p>
          <a:p>
            <a:r>
              <a:rPr lang="en-US" sz="2400" b="1" dirty="0">
                <a:latin typeface="Arial" panose="020B0604020202020204" pitchFamily="34" charset="0"/>
              </a:rPr>
              <a:t>Email</a:t>
            </a:r>
            <a:r>
              <a:rPr lang="en-US" sz="2400" dirty="0">
                <a:latin typeface="Arial" panose="020B0604020202020204" pitchFamily="34" charset="0"/>
              </a:rPr>
              <a:t>:  </a:t>
            </a:r>
            <a:r>
              <a:rPr lang="en-US" sz="2300" dirty="0">
                <a:latin typeface="Arial" panose="020B0604020202020204" pitchFamily="34" charset="0"/>
                <a:hlinkClick r:id="rId3"/>
              </a:rPr>
              <a:t>employeebenefits@cabq.gov</a:t>
            </a:r>
            <a:endParaRPr lang="en-US" sz="2300" dirty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</a:rPr>
              <a:t>Refer to </a:t>
            </a:r>
            <a:r>
              <a:rPr lang="en-US" sz="2300" u="sng" dirty="0">
                <a:solidFill>
                  <a:srgbClr val="0000FF"/>
                </a:solidFill>
                <a:latin typeface="Arial" panose="020B0604020202020204" pitchFamily="34" charset="0"/>
              </a:rPr>
              <a:t>cabq.gov/</a:t>
            </a:r>
            <a:r>
              <a:rPr lang="en-US" sz="2300" u="sng" dirty="0" err="1">
                <a:solidFill>
                  <a:srgbClr val="0000FF"/>
                </a:solidFill>
                <a:latin typeface="Arial" panose="020B0604020202020204" pitchFamily="34" charset="0"/>
              </a:rPr>
              <a:t>humanresources</a:t>
            </a:r>
            <a:r>
              <a:rPr lang="en-US" sz="2300" u="sng" dirty="0">
                <a:solidFill>
                  <a:srgbClr val="0000FF"/>
                </a:solidFill>
                <a:latin typeface="Arial" panose="020B0604020202020204" pitchFamily="34" charset="0"/>
              </a:rPr>
              <a:t>/employee-benefits</a:t>
            </a:r>
            <a:br>
              <a:rPr lang="en-US" sz="2800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for schedule and details.</a:t>
            </a: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E4B427-8BCA-4673-96E4-7EC493CF5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264465"/>
            <a:ext cx="2560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7772400" cy="1362075"/>
          </a:xfrm>
        </p:spPr>
        <p:txBody>
          <a:bodyPr/>
          <a:lstStyle/>
          <a:p>
            <a:pPr algn="ctr"/>
            <a:r>
              <a:rPr lang="en-US" sz="6000" dirty="0"/>
              <a:t>Open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CDE0F-2800-4F8C-A6CC-C4E6A1DD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495800"/>
            <a:ext cx="7772400" cy="1905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Questions?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We are here to help.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4343400" cy="1266918"/>
          </a:xfrm>
        </p:spPr>
        <p:txBody>
          <a:bodyPr/>
          <a:lstStyle/>
          <a:p>
            <a:r>
              <a:rPr lang="en-US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25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752600"/>
            <a:ext cx="8382000" cy="4572000"/>
          </a:xfrm>
        </p:spPr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Welcome 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Important Updates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Open Enrollment Dates and Information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What’s New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</a:rPr>
              <a:t>Questions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</a:rPr>
              <a:t>open discussion</a:t>
            </a:r>
            <a:endParaRPr lang="en-US" sz="2400" b="1" dirty="0">
              <a:solidFill>
                <a:schemeClr val="tx1"/>
              </a:solidFill>
            </a:endParaRPr>
          </a:p>
          <a:p>
            <a:pPr lvl="1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0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3E60-6E43-4A3A-9231-1C4CE869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00" dirty="0"/>
              <a:t>Important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76F3-AFE4-4E77-A6F4-F18259EA63C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6200" y="2743200"/>
            <a:ext cx="9067800" cy="3276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ea typeface="Calibri" panose="020F0502020204030204" pitchFamily="34" charset="0"/>
              </a:rPr>
              <a:t>Lovelace Letter -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Lovelace and BCBSNM are working on a new contract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libri" panose="020F0502020204030204" pitchFamily="34" charset="0"/>
              </a:rPr>
              <a:t>The current contract ends June 1, 2026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Calibri" panose="020F0502020204030204" pitchFamily="34" charset="0"/>
              </a:rPr>
              <a:t>N</a:t>
            </a:r>
            <a:r>
              <a:rPr lang="en-US" sz="2400" dirty="0">
                <a:ea typeface="Calibri" panose="020F0502020204030204" pitchFamily="34" charset="0"/>
              </a:rPr>
              <a:t>othing changes right now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Updates will be shared as soon as possible</a:t>
            </a:r>
            <a:endParaRPr lang="en-US" sz="4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3E60-6E43-4A3A-9231-1C4CE869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600" dirty="0"/>
              <a:t>What Could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76F3-AFE4-4E77-A6F4-F18259EA6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If no new agreement is reached: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Lovelace may become </a:t>
            </a:r>
            <a:r>
              <a:rPr lang="en-US" b="1" dirty="0">
                <a:effectLst/>
                <a:ea typeface="Times New Roman" panose="02020603050405020304" pitchFamily="18" charset="0"/>
              </a:rPr>
              <a:t>out-of-networ</a:t>
            </a:r>
            <a:r>
              <a:rPr lang="en-US" b="1" dirty="0">
                <a:ea typeface="Times New Roman" panose="02020603050405020304" pitchFamily="18" charset="0"/>
              </a:rPr>
              <a:t>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This would happen May 31, 2026, at midnight.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The City will offer a </a:t>
            </a:r>
            <a:r>
              <a:rPr lang="en-US" sz="2400" b="1" dirty="0">
                <a:ea typeface="Times New Roman" panose="02020603050405020304" pitchFamily="18" charset="0"/>
              </a:rPr>
              <a:t>Special Enrollment Period (SEP)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Any plan changes will be backdate to </a:t>
            </a:r>
            <a:r>
              <a:rPr lang="en-US" sz="2400" b="1" dirty="0">
                <a:ea typeface="Times New Roman" panose="02020603050405020304" pitchFamily="18" charset="0"/>
              </a:rPr>
              <a:t>June 1, 2026.</a:t>
            </a:r>
            <a:endParaRPr lang="en-US" sz="24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63E60-6E43-4A3A-9231-1C4CE869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/>
              <a:t>What can employees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76F3-AFE4-4E77-A6F4-F18259EA6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2819401"/>
            <a:ext cx="8305800" cy="3810000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going to your doctor as usual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 for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in-network providers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within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current plan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 and decide later during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Enrollment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needed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in active treatment: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may qualify for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continuity of care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form is required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Approval is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automatic.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Open Enrollment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1" y="2481045"/>
            <a:ext cx="5943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   	  </a:t>
            </a:r>
            <a:r>
              <a:rPr lang="en-US" sz="2000" dirty="0">
                <a:solidFill>
                  <a:srgbClr val="FF0000"/>
                </a:solidFill>
              </a:rPr>
              <a:t>Takes place every April/May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Changes take effect on July 1</a:t>
            </a:r>
            <a:r>
              <a:rPr lang="en-US" sz="2800" baseline="30000" dirty="0">
                <a:latin typeface="Arial" panose="020B0604020202020204" pitchFamily="34" charset="0"/>
              </a:rPr>
              <a:t>st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You Can: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Change Plans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Enroll or cancel benefits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Add or Remove Dependents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Re-enroll in FSA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z="4300" dirty="0"/>
              <a:t>Open Enrollment 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29" y="19812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April 27</a:t>
            </a:r>
            <a:r>
              <a:rPr lang="en-US" sz="2400" b="1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th</a:t>
            </a: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-May 15</a:t>
            </a:r>
            <a:r>
              <a:rPr lang="en-US" sz="2400" b="1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th </a:t>
            </a: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to make changes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12 meetings at 8 locations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Introducing virtual meetings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Two dedicated time slots have been reserved for enrollments in the computer lab.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Enrollment/Health Fair at Convention Center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Health screenings and dental cleanings!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Employees get 2 hours PLO to attend </a:t>
            </a:r>
            <a:r>
              <a:rPr lang="en-US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any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 meeting - approved by CAO</a:t>
            </a:r>
          </a:p>
          <a:p>
            <a:pPr marL="742950" lvl="1" indent="-28575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</a:endParaRPr>
          </a:p>
          <a:p>
            <a:pPr lvl="1" algn="ctr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Meeting Schedule, Parking Voucher, and PLO Memorandum posted on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eWeb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E8A928-5A3B-42B2-8CB4-DA9763425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304800"/>
            <a:ext cx="892232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4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D9632A-F90D-41F6-AD1F-C30C0EB7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sz="4400" dirty="0"/>
              <a:t>What’s New - Dental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C422B-AF3D-4C8C-AF3B-A45FDDC47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7772400" cy="533400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</a:rPr>
              <a:t>Moving to self-funded</a:t>
            </a:r>
            <a:r>
              <a:rPr lang="en-US" sz="2800" dirty="0">
                <a:ea typeface="Calibri" panose="020F0502020204030204" pitchFamily="34" charset="0"/>
              </a:rPr>
              <a:t> dental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ea typeface="Calibri" panose="020F0502020204030204" pitchFamily="34" charset="0"/>
              </a:rPr>
              <a:t>Positi</a:t>
            </a:r>
            <a:r>
              <a:rPr lang="en-US" sz="2800" b="1" dirty="0">
                <a:ea typeface="Calibri" panose="020F0502020204030204" pitchFamily="34" charset="0"/>
              </a:rPr>
              <a:t>ve Enrollment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b="1" dirty="0">
              <a:effectLst/>
              <a:ea typeface="Calibri" panose="020F0502020204030204" pitchFamily="34" charset="0"/>
            </a:endParaRPr>
          </a:p>
          <a:p>
            <a:pPr marL="1138428" lvl="2" indent="-4572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ffectLst/>
                <a:ea typeface="Calibri" panose="020F0502020204030204" pitchFamily="34" charset="0"/>
              </a:rPr>
              <a:t>Blue Care Dental:</a:t>
            </a:r>
          </a:p>
          <a:p>
            <a:pPr marL="1138428" lvl="2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ea typeface="Calibri" panose="020F0502020204030204" pitchFamily="34" charset="0"/>
              </a:rPr>
              <a:t>N</a:t>
            </a:r>
            <a:r>
              <a:rPr lang="en-US" sz="2600" dirty="0">
                <a:effectLst/>
                <a:ea typeface="Calibri" panose="020F0502020204030204" pitchFamily="34" charset="0"/>
              </a:rPr>
              <a:t>o change to premiums</a:t>
            </a:r>
          </a:p>
          <a:p>
            <a:pPr marL="1138428" lvl="2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>
              <a:effectLst/>
              <a:ea typeface="Calibri" panose="020F0502020204030204" pitchFamily="34" charset="0"/>
            </a:endParaRPr>
          </a:p>
          <a:p>
            <a:pPr marL="1138428" lvl="2" indent="-45720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b="1" dirty="0">
                <a:ea typeface="Calibri" panose="020F0502020204030204" pitchFamily="34" charset="0"/>
              </a:rPr>
              <a:t>Delta Dental:</a:t>
            </a:r>
          </a:p>
          <a:p>
            <a:pPr marL="1138428" lvl="2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  <a:ea typeface="Calibri" panose="020F0502020204030204" pitchFamily="34" charset="0"/>
              </a:rPr>
              <a:t>New Option</a:t>
            </a:r>
          </a:p>
          <a:p>
            <a:pPr marL="1138428" lvl="2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  <a:t>About 10% higher</a:t>
            </a:r>
            <a:r>
              <a:rPr lang="en-US" sz="2800" dirty="0">
                <a:ea typeface="Calibri" panose="020F0502020204030204" pitchFamily="34" charset="0"/>
              </a:rPr>
              <a:t> premiums </a:t>
            </a:r>
            <a:endParaRPr lang="en-US" sz="2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NE ABQ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0B4F82-47A4-4BD7-A316-A36B5189DC42}" vid="{8E965DDA-53B9-49D2-BF5C-AC54A68B0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ONE ABQ PPT Light</Template>
  <TotalTime>14291</TotalTime>
  <Words>836</Words>
  <Application>Microsoft Office PowerPoint</Application>
  <PresentationFormat>On-screen Show (4:3)</PresentationFormat>
  <Paragraphs>228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Sabon Next LT</vt:lpstr>
      <vt:lpstr>Symbol</vt:lpstr>
      <vt:lpstr>Times New Roman</vt:lpstr>
      <vt:lpstr>Wingdings</vt:lpstr>
      <vt:lpstr>ONE ABQ PPT</vt:lpstr>
      <vt:lpstr>Human Resources, Insurance and Benefits Division</vt:lpstr>
      <vt:lpstr>agenda</vt:lpstr>
      <vt:lpstr>Important Updates</vt:lpstr>
      <vt:lpstr>What Could happen</vt:lpstr>
      <vt:lpstr>What can employees do?</vt:lpstr>
      <vt:lpstr>Open Enrollment</vt:lpstr>
      <vt:lpstr>Open Enrollment Dates</vt:lpstr>
      <vt:lpstr>PowerPoint Presentation</vt:lpstr>
      <vt:lpstr>What’s New - Dental</vt:lpstr>
      <vt:lpstr>PowerPoint Presentation</vt:lpstr>
      <vt:lpstr>PowerPoint Presentation</vt:lpstr>
      <vt:lpstr>What’s New- Medical Changes</vt:lpstr>
      <vt:lpstr>Medical premiums</vt:lpstr>
      <vt:lpstr>Dental premiums</vt:lpstr>
      <vt:lpstr>Contact information</vt:lpstr>
      <vt:lpstr>Open Discussion</vt:lpstr>
      <vt:lpstr>Thank You</vt:lpstr>
    </vt:vector>
  </TitlesOfParts>
  <Company>City of Albuquerque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Gomez, Shannon</dc:creator>
  <cp:lastModifiedBy>Chapman, Nathan</cp:lastModifiedBy>
  <cp:revision>233</cp:revision>
  <dcterms:created xsi:type="dcterms:W3CDTF">2019-04-25T16:10:54Z</dcterms:created>
  <dcterms:modified xsi:type="dcterms:W3CDTF">2026-04-29T20:16:27Z</dcterms:modified>
</cp:coreProperties>
</file>